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423"/>
    <a:srgbClr val="002D73"/>
    <a:srgbClr val="00548E"/>
    <a:srgbClr val="FFC220"/>
    <a:srgbClr val="00305B"/>
    <a:srgbClr val="A7C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1471F-13CB-4B4D-B455-4A9299A586D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E7EA9-F6D8-490A-AEFE-DAF10B99F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E7EA9-F6D8-490A-AEFE-DAF10B99F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D7DE-011E-4CAB-B4CC-2DA986E4E93E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6A5-7366-471C-B338-D862F4C2B8EB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8141-40E1-4CBE-A0D5-EE65F5DBBAE4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36A-1BAD-408A-8F2A-633A57CE3B6F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Slide </a:t>
            </a:r>
            <a:fld id="{B70C5324-7847-41BD-AD86-EE6CD87A5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94F6-0D5A-4D26-A37F-DFA6CD18DAFC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CD9-F26E-4F38-A89E-ABA34500982C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55DC-1D7F-4A6C-ABD7-37BD9787DCA6}" type="datetime1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219-011D-420C-8D6F-F82EB103A652}" type="datetime1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0C87-F9CA-49BB-8A71-DADBA8E8C4F1}" type="datetime1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BE05-F145-404B-8C2E-3D36A50BCF2A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1D9B-2CC8-4525-A4AC-03C51C2FE95D}" type="datetime1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0F57-57E1-40AA-A244-4374FC8E3B7B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5324-7847-41BD-AD86-EE6CD87A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conference.org/for-speak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1248" y="422654"/>
            <a:ext cx="10515600" cy="161288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2D73"/>
                </a:solidFill>
                <a:latin typeface="Arial"/>
                <a:cs typeface="Arial"/>
              </a:rPr>
              <a:t>Paper Title Line 1</a:t>
            </a:r>
            <a:br>
              <a:rPr lang="en-US" dirty="0">
                <a:solidFill>
                  <a:srgbClr val="002D73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2D73"/>
                </a:solidFill>
                <a:latin typeface="Arial"/>
                <a:cs typeface="Arial"/>
              </a:rPr>
              <a:t>Paper Title Line 2 (if required)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841248" y="4893733"/>
            <a:ext cx="10515600" cy="446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all" dirty="0">
                <a:solidFill>
                  <a:srgbClr val="EF4423"/>
                </a:solidFill>
                <a:latin typeface="Arial"/>
                <a:cs typeface="Arial"/>
              </a:rPr>
              <a:t>Date of Presentation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841248" y="2781300"/>
            <a:ext cx="10515600" cy="21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dirty="0">
                <a:solidFill>
                  <a:srgbClr val="002D73"/>
                </a:solidFill>
                <a:latin typeface="Arial"/>
                <a:cs typeface="Arial"/>
              </a:rPr>
              <a:t>Additional Paper Authors Line 2 (if required)</a:t>
            </a:r>
          </a:p>
          <a:p>
            <a:pPr defTabSz="914400"/>
            <a:r>
              <a:rPr lang="en-US" sz="2000" dirty="0">
                <a:solidFill>
                  <a:srgbClr val="002D73"/>
                </a:solidFill>
                <a:latin typeface="Arial"/>
                <a:cs typeface="Arial"/>
              </a:rPr>
              <a:t>Additional Paper Authors Line 3 (if required)</a:t>
            </a:r>
          </a:p>
          <a:p>
            <a:pPr defTabSz="914400"/>
            <a:r>
              <a:rPr lang="en-US" sz="2000" dirty="0">
                <a:solidFill>
                  <a:srgbClr val="002D73"/>
                </a:solidFill>
                <a:latin typeface="Arial"/>
                <a:cs typeface="Arial"/>
              </a:rPr>
              <a:t>Additional Paper Authors Line 4 (if required)</a:t>
            </a:r>
          </a:p>
          <a:p>
            <a:pPr defTabSz="914400"/>
            <a:r>
              <a:rPr lang="en-US" sz="2000" dirty="0">
                <a:solidFill>
                  <a:srgbClr val="002D73"/>
                </a:solidFill>
                <a:latin typeface="Arial"/>
                <a:cs typeface="Arial"/>
              </a:rPr>
              <a:t>Additional Paper Authors Line 5 (if required)</a:t>
            </a:r>
          </a:p>
          <a:p>
            <a:pPr defTabSz="914400"/>
            <a:r>
              <a:rPr lang="en-US" sz="2000" dirty="0">
                <a:solidFill>
                  <a:srgbClr val="002D73"/>
                </a:solidFill>
                <a:latin typeface="Arial"/>
                <a:cs typeface="Arial"/>
              </a:rPr>
              <a:t>Additional Paper Authors Line 6 (if required)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841248" y="1950017"/>
            <a:ext cx="10515600" cy="28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cap="all" dirty="0">
                <a:solidFill>
                  <a:srgbClr val="EF4423"/>
                </a:solidFill>
                <a:latin typeface="Arial"/>
                <a:cs typeface="Arial"/>
              </a:rPr>
              <a:t>Presented by</a:t>
            </a: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841248" y="2211752"/>
            <a:ext cx="10515600" cy="4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dirty="0">
                <a:solidFill>
                  <a:srgbClr val="002D73"/>
                </a:solidFill>
                <a:latin typeface="Arial"/>
                <a:cs typeface="Arial"/>
              </a:rPr>
              <a:t>Presenting Paper Author</a:t>
            </a:r>
          </a:p>
        </p:txBody>
      </p:sp>
      <p:sp>
        <p:nvSpPr>
          <p:cNvPr id="14" name="Text Placeholder 8"/>
          <p:cNvSpPr txBox="1">
            <a:spLocks/>
          </p:cNvSpPr>
          <p:nvPr/>
        </p:nvSpPr>
        <p:spPr bwMode="auto">
          <a:xfrm>
            <a:off x="841248" y="2757058"/>
            <a:ext cx="10515600" cy="2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1" cap="all" dirty="0">
                <a:solidFill>
                  <a:srgbClr val="EF4423"/>
                </a:solidFill>
                <a:latin typeface="Arial"/>
                <a:cs typeface="Arial"/>
              </a:rPr>
              <a:t>Additional Authors</a:t>
            </a:r>
          </a:p>
        </p:txBody>
      </p:sp>
    </p:spTree>
    <p:extLst>
      <p:ext uri="{BB962C8B-B14F-4D97-AF65-F5344CB8AC3E}">
        <p14:creationId xmlns:p14="http://schemas.microsoft.com/office/powerpoint/2010/main" val="32877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Template is Being Provided as a Reference for the Preparation of your PowerPoints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Formats, Layouts, and Procedures Should be Followed as Closely as Possible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Slides Should Be 16:9 “Widescreen” Format</a:t>
            </a:r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More than Two Speakers per Paper Presentation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Speaker Preferred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 Logos Only Allowed on Title and Closing Slides</a:t>
            </a:r>
          </a:p>
          <a:p>
            <a:r>
              <a:rPr lang="en-US" dirty="0">
                <a:solidFill>
                  <a:srgbClr val="00548E"/>
                </a:solidFill>
              </a:rPr>
              <a:t>Keep Commercialism to a Minimum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a Technical Presentation, not a Marketing Campaign!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/>
          <a:lstStyle/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Preliminary PowerPoints are Due </a:t>
            </a:r>
            <a:r>
              <a:rPr lang="en-US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 3, 2018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Comments Returned to you on October 15</a:t>
            </a:r>
            <a:r>
              <a:rPr lang="en-US" baseline="30000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PowerPoints Due </a:t>
            </a:r>
            <a:r>
              <a:rPr lang="en-US" b="1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 25, 2018</a:t>
            </a:r>
            <a:endParaRPr lang="en-US" b="1" baseline="30000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EXEPTIONS!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PowerPoint Uploading Instructions are </a:t>
            </a:r>
            <a:r>
              <a:rPr lang="en-US" dirty="0">
                <a:solidFill>
                  <a:srgbClr val="00548E"/>
                </a:solidFill>
              </a:rPr>
              <a:t>Provided in the </a:t>
            </a:r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</a:t>
            </a: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Abstract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7533" y="4707467"/>
            <a:ext cx="846667" cy="338666"/>
          </a:xfrm>
          <a:prstGeom prst="roundRect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/>
          <a:lstStyle/>
          <a:p>
            <a:r>
              <a:rPr lang="en-US" dirty="0">
                <a:solidFill>
                  <a:srgbClr val="00548E"/>
                </a:solidFill>
              </a:rPr>
              <a:t>Minimum 28 Point Font for Main Points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Minimum 24 Point Font for Secondary Points</a:t>
            </a:r>
          </a:p>
          <a:p>
            <a:pPr lvl="2"/>
            <a:r>
              <a:rPr lang="en-US" dirty="0">
                <a:solidFill>
                  <a:srgbClr val="00548E"/>
                </a:solidFill>
              </a:rPr>
              <a:t>Minimum 20 Point Font for 3</a:t>
            </a:r>
            <a:r>
              <a:rPr lang="en-US" baseline="30000" dirty="0">
                <a:solidFill>
                  <a:srgbClr val="00548E"/>
                </a:solidFill>
              </a:rPr>
              <a:t>rd</a:t>
            </a:r>
            <a:r>
              <a:rPr lang="en-US" dirty="0">
                <a:solidFill>
                  <a:srgbClr val="00548E"/>
                </a:solidFill>
              </a:rPr>
              <a:t> Level Points</a:t>
            </a:r>
          </a:p>
          <a:p>
            <a:pPr lvl="2"/>
            <a:r>
              <a:rPr lang="en-US" dirty="0">
                <a:solidFill>
                  <a:srgbClr val="00548E"/>
                </a:solidFill>
              </a:rPr>
              <a:t>No Font Smaller that 20 Point Allowed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‘Read’ Your PowerPoints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Use the PowerPoint to List Main Points, </a:t>
            </a:r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i.e</a:t>
            </a:r>
            <a:r>
              <a:rPr lang="en-US" dirty="0">
                <a:solidFill>
                  <a:srgbClr val="00548E"/>
                </a:solidFill>
              </a:rPr>
              <a:t>. your “Points of Power”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Will Be Two or Three Projection Screens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Using a Laser Pointer Will Be Discouraged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Arrows or Other PowerPoint Graphics to Highlight Specific Items</a:t>
            </a: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Main Topic 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4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548471" y="5046133"/>
            <a:ext cx="220134" cy="753534"/>
          </a:xfrm>
          <a:prstGeom prst="upArrow">
            <a:avLst/>
          </a:prstGeom>
          <a:solidFill>
            <a:srgbClr val="FF0000"/>
          </a:solidFill>
          <a:ln>
            <a:solidFill>
              <a:srgbClr val="005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/>
          <a:lstStyle/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sure that all Graphics, Charts, Tables, etc. are Clear and Readable to All Attendees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say “those of you in the back can’t read this, but….”</a:t>
            </a:r>
          </a:p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Pictures, Videos, and Any Other Media Must Be Embedded into the PowerPoint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your presentation out on another computer before uploading.</a:t>
            </a:r>
          </a:p>
          <a:p>
            <a:r>
              <a:rPr lang="en-US" dirty="0">
                <a:solidFill>
                  <a:srgbClr val="00548E"/>
                </a:solidFill>
              </a:rPr>
              <a:t>Presentations are Limited to </a:t>
            </a:r>
            <a:r>
              <a:rPr lang="en-US" b="1" dirty="0">
                <a:solidFill>
                  <a:srgbClr val="00548E"/>
                </a:solidFill>
              </a:rPr>
              <a:t>20 Minutes</a:t>
            </a:r>
            <a:r>
              <a:rPr lang="en-US" dirty="0">
                <a:solidFill>
                  <a:srgbClr val="00548E"/>
                </a:solidFill>
              </a:rPr>
              <a:t>!</a:t>
            </a:r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Main Topic 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5</a:t>
            </a:fld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7890933" y="4013200"/>
            <a:ext cx="1422400" cy="287867"/>
          </a:xfrm>
          <a:prstGeom prst="leftArrow">
            <a:avLst/>
          </a:prstGeom>
          <a:solidFill>
            <a:srgbClr val="FF0000"/>
          </a:solidFill>
          <a:ln>
            <a:solidFill>
              <a:srgbClr val="005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/>
          <a:lstStyle/>
          <a:p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Slide Transitions are OK, But Do Not Let Them Be Distracting</a:t>
            </a:r>
          </a:p>
          <a:p>
            <a:r>
              <a:rPr lang="en-US" dirty="0">
                <a:solidFill>
                  <a:srgbClr val="00548E"/>
                </a:solidFill>
              </a:rPr>
              <a:t>Use Dynamic Text Effectively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Using On Every Point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On Every Slide</a:t>
            </a:r>
          </a:p>
          <a:p>
            <a:pPr lvl="1"/>
            <a:r>
              <a:rPr lang="en-US" dirty="0">
                <a:solidFill>
                  <a:srgbClr val="0054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Every Line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May Not Be Desired</a:t>
            </a:r>
          </a:p>
          <a:p>
            <a:pPr lvl="1"/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Main Topic 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61647"/>
            <a:ext cx="10515600" cy="4815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48E"/>
                </a:solidFill>
              </a:rPr>
              <a:t>Restate Your Main Points in Your Conclusion</a:t>
            </a:r>
          </a:p>
          <a:p>
            <a:r>
              <a:rPr lang="en-US" dirty="0">
                <a:solidFill>
                  <a:srgbClr val="00548E"/>
                </a:solidFill>
              </a:rPr>
              <a:t>REMEMBER!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Company Logos Only Allowed on Title and Closing Slides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No More than Two Speakers per Paper Presentation</a:t>
            </a:r>
          </a:p>
          <a:p>
            <a:pPr lvl="2"/>
            <a:r>
              <a:rPr lang="en-US" dirty="0">
                <a:solidFill>
                  <a:srgbClr val="00548E"/>
                </a:solidFill>
              </a:rPr>
              <a:t>One Speaker Preferred</a:t>
            </a:r>
          </a:p>
          <a:p>
            <a:pPr lvl="1"/>
            <a:r>
              <a:rPr lang="en-US" dirty="0">
                <a:solidFill>
                  <a:srgbClr val="00548E"/>
                </a:solidFill>
              </a:rPr>
              <a:t>20 Minutes Allotted for Presentations!</a:t>
            </a:r>
          </a:p>
          <a:p>
            <a:pPr lvl="2"/>
            <a:r>
              <a:rPr lang="en-US" dirty="0">
                <a:solidFill>
                  <a:srgbClr val="00548E"/>
                </a:solidFill>
              </a:rPr>
              <a:t>Preconference Workshop Presentations Have Different Requirements</a:t>
            </a:r>
          </a:p>
          <a:p>
            <a:r>
              <a:rPr lang="en-US" dirty="0">
                <a:solidFill>
                  <a:srgbClr val="00548E"/>
                </a:solidFill>
              </a:rPr>
              <a:t>For Additional Guidelines and Recommendations for your Presentations, See</a:t>
            </a:r>
          </a:p>
          <a:p>
            <a:pPr lvl="1"/>
            <a:r>
              <a:rPr lang="en-US" dirty="0">
                <a:solidFill>
                  <a:srgbClr val="00548E"/>
                </a:solidFill>
                <a:hlinkClick r:id="rId3"/>
              </a:rPr>
              <a:t>http://www.etsconference.org/for-speakers</a:t>
            </a:r>
            <a:endParaRPr lang="en-US" dirty="0">
              <a:solidFill>
                <a:srgbClr val="00548E"/>
              </a:solidFill>
            </a:endParaRPr>
          </a:p>
          <a:p>
            <a:r>
              <a:rPr lang="en-US" dirty="0">
                <a:solidFill>
                  <a:srgbClr val="00548E"/>
                </a:solidFill>
              </a:rPr>
              <a:t>Consult your Session Leads if You Have Any Further Questions</a:t>
            </a:r>
          </a:p>
          <a:p>
            <a:endParaRPr lang="en-US" dirty="0">
              <a:solidFill>
                <a:srgbClr val="0054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74717" cy="1219200"/>
          </a:xfrm>
          <a:prstGeom prst="rect">
            <a:avLst/>
          </a:prstGeom>
          <a:gradFill>
            <a:gsLst>
              <a:gs pos="100000">
                <a:srgbClr val="05548F"/>
              </a:gs>
              <a:gs pos="0">
                <a:srgbClr val="01538E"/>
              </a:gs>
              <a:gs pos="100000">
                <a:srgbClr val="01538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9558F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4718" y="0"/>
            <a:ext cx="1004028" cy="1219200"/>
          </a:xfrm>
          <a:prstGeom prst="rect">
            <a:avLst/>
          </a:prstGeom>
          <a:solidFill>
            <a:srgbClr val="01305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91" y="142447"/>
            <a:ext cx="821366" cy="937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202598" y="-733"/>
            <a:ext cx="1" cy="1223108"/>
          </a:xfrm>
          <a:prstGeom prst="line">
            <a:avLst/>
          </a:prstGeom>
          <a:ln w="63500">
            <a:solidFill>
              <a:srgbClr val="FFC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633"/>
            <a:ext cx="10307409" cy="1219833"/>
          </a:xfrm>
          <a:noFill/>
        </p:spPr>
        <p:txBody>
          <a:bodyPr/>
          <a:lstStyle/>
          <a:p>
            <a:r>
              <a:rPr lang="en-US" dirty="0">
                <a:solidFill>
                  <a:srgbClr val="FFC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5324-7847-41BD-AD86-EE6CD87A53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1248" y="422654"/>
            <a:ext cx="10515600" cy="16128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2D73"/>
                </a:solidFill>
                <a:latin typeface="Arial"/>
                <a:cs typeface="Segoe UI" panose="020B0502040204020203" pitchFamily="34" charset="0"/>
              </a:rPr>
              <a:t>Closing Slide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841248" y="1978218"/>
            <a:ext cx="10515600" cy="21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2D73"/>
                </a:solidFill>
                <a:latin typeface="Arial"/>
                <a:cs typeface="Segoe UI" panose="020B0502040204020203" pitchFamily="34" charset="0"/>
              </a:rPr>
              <a:t>Presenting Paper Author</a:t>
            </a:r>
          </a:p>
          <a:p>
            <a:r>
              <a:rPr lang="en-US" sz="2000" dirty="0">
                <a:solidFill>
                  <a:srgbClr val="002D73"/>
                </a:solidFill>
                <a:latin typeface="Arial"/>
                <a:cs typeface="Segoe UI" panose="020B0502040204020203" pitchFamily="34" charset="0"/>
              </a:rPr>
              <a:t>Contact Information</a:t>
            </a:r>
          </a:p>
          <a:p>
            <a:r>
              <a:rPr lang="en-US" sz="2000" dirty="0">
                <a:solidFill>
                  <a:srgbClr val="002D73"/>
                </a:solidFill>
                <a:latin typeface="Arial"/>
                <a:cs typeface="Segoe UI" panose="020B0502040204020203" pitchFamily="34" charset="0"/>
              </a:rPr>
              <a:t>Email Address</a:t>
            </a:r>
          </a:p>
          <a:p>
            <a:r>
              <a:rPr lang="en-US" sz="2000" dirty="0">
                <a:solidFill>
                  <a:srgbClr val="002D73"/>
                </a:solidFill>
                <a:latin typeface="Arial"/>
                <a:cs typeface="Segoe UI" panose="020B0502040204020203" pitchFamily="34" charset="0"/>
              </a:rPr>
              <a:t>Company Logo Allowed</a:t>
            </a:r>
          </a:p>
        </p:txBody>
      </p:sp>
    </p:spTree>
    <p:extLst>
      <p:ext uri="{BB962C8B-B14F-4D97-AF65-F5344CB8AC3E}">
        <p14:creationId xmlns:p14="http://schemas.microsoft.com/office/powerpoint/2010/main" val="23844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10278</TotalTime>
  <Words>449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Paper Title Line 1 Paper Title Line 2 (if required)</vt:lpstr>
      <vt:lpstr>Introduction</vt:lpstr>
      <vt:lpstr>Abstract</vt:lpstr>
      <vt:lpstr>Main Topic 1</vt:lpstr>
      <vt:lpstr>Main Topic 2</vt:lpstr>
      <vt:lpstr>Main Topic 3</vt:lpstr>
      <vt:lpstr>Conclusion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Atalig, Deborah</dc:creator>
  <cp:lastModifiedBy>Boyce, Brittany</cp:lastModifiedBy>
  <cp:revision>68</cp:revision>
  <dcterms:created xsi:type="dcterms:W3CDTF">2015-07-02T13:58:00Z</dcterms:created>
  <dcterms:modified xsi:type="dcterms:W3CDTF">2018-01-25T20:20:53Z</dcterms:modified>
  <cp:contentStatus/>
</cp:coreProperties>
</file>